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60" r:id="rId4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6" autoAdjust="0"/>
  </p:normalViewPr>
  <p:slideViewPr>
    <p:cSldViewPr>
      <p:cViewPr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4388-3967-4350-A797-7AA9495801A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3AD36-50F6-4C81-86A4-84CD790E28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AD36-50F6-4C81-86A4-84CD790E2857}" type="slidenum">
              <a:rPr lang="es-CO" smtClean="0"/>
              <a:pPr/>
              <a:t>33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197BA2-B11B-4FF8-ADA6-6A771368412B}" type="datetimeFigureOut">
              <a:rPr lang="es-CO" smtClean="0"/>
              <a:pPr/>
              <a:t>22/10/2010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D89482-5A2F-46AC-AE3D-BC368C89D7DA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Especial:FuentesDeLibros/8485840178" TargetMode="External"/><Relationship Id="rId2" Type="http://schemas.openxmlformats.org/officeDocument/2006/relationships/hyperlink" Target="http://books.google.es/books?id=LOjjnVhTqQUC&amp;pg=PA85&amp;dq=%22zona+de+desarrollo+proximo&amp;as_brr=3&amp;ei=3UZxS4PrMpKCywSC45C5Cg&amp;cd=4#v=onepage&amp;q=&amp;f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google.es/books?id=86ArvQ3MEL4C&amp;pg=PA147&amp;dq=%22zona+de+desarrollo+proximo&amp;as_brr=3&amp;ei=3UZxS4PrMpKCywSC45C5Cg&amp;cd=3#v=onepage&amp;q=&amp;f=fals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images01.olx.cl/ui/2/32/17/25592517_2.jpg"/>
          <p:cNvPicPr>
            <a:picLocks noChangeAspect="1" noChangeArrowheads="1"/>
          </p:cNvPicPr>
          <p:nvPr/>
        </p:nvPicPr>
        <p:blipFill>
          <a:blip r:embed="rId2" cstate="print"/>
          <a:srcRect l="19298" r="21053" b="15834"/>
          <a:stretch>
            <a:fillRect/>
          </a:stretch>
        </p:blipFill>
        <p:spPr bwMode="auto">
          <a:xfrm>
            <a:off x="2051720" y="620688"/>
            <a:ext cx="2448272" cy="2592288"/>
          </a:xfrm>
          <a:prstGeom prst="rect">
            <a:avLst/>
          </a:prstGeom>
          <a:noFill/>
        </p:spPr>
      </p:pic>
      <p:pic>
        <p:nvPicPr>
          <p:cNvPr id="198660" name="Picture 4" descr="http://www.dietas-ejercicios.com/image-files/pollo_relleno_de_quesoyespinacas500.jpg"/>
          <p:cNvPicPr>
            <a:picLocks noChangeAspect="1" noChangeArrowheads="1"/>
          </p:cNvPicPr>
          <p:nvPr/>
        </p:nvPicPr>
        <p:blipFill>
          <a:blip r:embed="rId3" cstate="print"/>
          <a:srcRect l="8824"/>
          <a:stretch>
            <a:fillRect/>
          </a:stretch>
        </p:blipFill>
        <p:spPr bwMode="auto">
          <a:xfrm>
            <a:off x="5436096" y="1340768"/>
            <a:ext cx="3456384" cy="2509576"/>
          </a:xfrm>
          <a:prstGeom prst="rect">
            <a:avLst/>
          </a:prstGeom>
          <a:noFill/>
        </p:spPr>
      </p:pic>
      <p:pic>
        <p:nvPicPr>
          <p:cNvPr id="198662" name="Picture 6" descr="http://farm4.static.flickr.com/3445/3937850563_8befe48806.jpg"/>
          <p:cNvPicPr>
            <a:picLocks noChangeAspect="1" noChangeArrowheads="1"/>
          </p:cNvPicPr>
          <p:nvPr/>
        </p:nvPicPr>
        <p:blipFill>
          <a:blip r:embed="rId4" cstate="print"/>
          <a:srcRect t="18000" r="13817"/>
          <a:stretch>
            <a:fillRect/>
          </a:stretch>
        </p:blipFill>
        <p:spPr bwMode="auto">
          <a:xfrm>
            <a:off x="3491880" y="4365104"/>
            <a:ext cx="3428734" cy="21922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692696"/>
            <a:ext cx="6172200" cy="1584176"/>
          </a:xfrm>
        </p:spPr>
        <p:txBody>
          <a:bodyPr>
            <a:noAutofit/>
          </a:bodyPr>
          <a:lstStyle/>
          <a:p>
            <a:pPr algn="ctr"/>
            <a:r>
              <a:rPr lang="es-CO" sz="6600" dirty="0" smtClean="0">
                <a:latin typeface="Bradley Hand ITC" pitchFamily="66" charset="0"/>
              </a:rPr>
              <a:t>Motivación intrínseca </a:t>
            </a:r>
            <a:endParaRPr lang="es-CO" sz="6600" dirty="0">
              <a:latin typeface="Bradley Hand ITC" pitchFamily="66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123728" y="2996952"/>
            <a:ext cx="6172200" cy="2304256"/>
          </a:xfrm>
        </p:spPr>
        <p:txBody>
          <a:bodyPr>
            <a:noAutofit/>
          </a:bodyPr>
          <a:lstStyle/>
          <a:p>
            <a:pPr algn="ctr"/>
            <a:r>
              <a:rPr lang="es-CO" sz="4000" dirty="0" smtClean="0">
                <a:solidFill>
                  <a:srgbClr val="00B050"/>
                </a:solidFill>
              </a:rPr>
              <a:t>provocado por estímulos internos, las relaciones afectivas, su estructura y procesos fisiológicos</a:t>
            </a:r>
            <a:endParaRPr lang="es-CO" sz="4000" dirty="0">
              <a:solidFill>
                <a:srgbClr val="00B050"/>
              </a:solidFill>
            </a:endParaRPr>
          </a:p>
        </p:txBody>
      </p:sp>
      <p:pic>
        <p:nvPicPr>
          <p:cNvPr id="5" name="Picture 6" descr="http://www.positivekids.es/imagenes/decor/img_intelect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48680"/>
            <a:ext cx="2376264" cy="2283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437254">
            <a:off x="33700" y="881648"/>
            <a:ext cx="7467600" cy="1478180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En la motivación se perciben tres Elementos</a:t>
            </a:r>
            <a:endParaRPr lang="es-CO" sz="4400" b="1" dirty="0">
              <a:solidFill>
                <a:schemeClr val="bg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27984" y="1772816"/>
            <a:ext cx="3657600" cy="4932040"/>
          </a:xfrm>
        </p:spPr>
        <p:txBody>
          <a:bodyPr>
            <a:noAutofit/>
          </a:bodyPr>
          <a:lstStyle/>
          <a:p>
            <a:r>
              <a:rPr lang="es-CO" sz="2800" b="1" dirty="0" smtClean="0"/>
              <a:t>Esfuerzo</a:t>
            </a:r>
            <a:r>
              <a:rPr lang="es-CO" sz="2800" dirty="0" smtClean="0"/>
              <a:t>: </a:t>
            </a:r>
            <a:r>
              <a:rPr lang="es-CO" sz="2800" dirty="0" smtClean="0">
                <a:solidFill>
                  <a:srgbClr val="00B050"/>
                </a:solidFill>
              </a:rPr>
              <a:t>tiempo y compromiso</a:t>
            </a:r>
          </a:p>
          <a:p>
            <a:r>
              <a:rPr lang="es-CO" sz="2800" b="1" dirty="0" smtClean="0"/>
              <a:t>Deseo</a:t>
            </a:r>
            <a:r>
              <a:rPr lang="es-CO" sz="2800" dirty="0" smtClean="0"/>
              <a:t>: </a:t>
            </a:r>
            <a:r>
              <a:rPr lang="es-CO" sz="2800" dirty="0" smtClean="0">
                <a:solidFill>
                  <a:srgbClr val="00B050"/>
                </a:solidFill>
              </a:rPr>
              <a:t>indica cuanto desea actitudinalmente alcanzar la meta</a:t>
            </a:r>
          </a:p>
          <a:p>
            <a:r>
              <a:rPr lang="es-CO" sz="2800" b="1" dirty="0" smtClean="0"/>
              <a:t>Afectividad</a:t>
            </a:r>
            <a:r>
              <a:rPr lang="es-CO" sz="2800" dirty="0" smtClean="0"/>
              <a:t>: </a:t>
            </a:r>
            <a:r>
              <a:rPr lang="es-CO" sz="2800" dirty="0" smtClean="0">
                <a:solidFill>
                  <a:srgbClr val="00B050"/>
                </a:solidFill>
              </a:rPr>
              <a:t>indica las reacciones emocionales en busca del objetivo.</a:t>
            </a:r>
            <a:endParaRPr lang="es-CO" sz="2800" dirty="0">
              <a:solidFill>
                <a:srgbClr val="00B05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499992" y="6858000"/>
            <a:ext cx="3859903" cy="4975448"/>
          </a:xfrm>
        </p:spPr>
        <p:txBody>
          <a:bodyPr>
            <a:normAutofit/>
          </a:bodyPr>
          <a:lstStyle/>
          <a:p>
            <a:pPr>
              <a:buNone/>
            </a:pPr>
            <a:endParaRPr lang="es-CO" dirty="0"/>
          </a:p>
        </p:txBody>
      </p:sp>
      <p:pic>
        <p:nvPicPr>
          <p:cNvPr id="30722" name="Picture 2" descr="http://bp0.blogger.com/_irRHE701c1E/RpgNNzvDoVI/AAAAAAAAB6Y/rY7KQ6sGqOE/s400/effort_esfuerz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2027254" cy="1892450"/>
          </a:xfrm>
          <a:prstGeom prst="rect">
            <a:avLst/>
          </a:prstGeom>
          <a:noFill/>
        </p:spPr>
      </p:pic>
      <p:pic>
        <p:nvPicPr>
          <p:cNvPr id="30724" name="Picture 4" descr="http://es.dreamstime.com/burbujas-del-pensamiento-del-c-oacutemic-thumb9600100.jpg"/>
          <p:cNvPicPr>
            <a:picLocks noChangeAspect="1" noChangeArrowheads="1"/>
          </p:cNvPicPr>
          <p:nvPr/>
        </p:nvPicPr>
        <p:blipFill>
          <a:blip r:embed="rId3" cstate="print"/>
          <a:srcRect t="51029" r="67870" b="20621"/>
          <a:stretch>
            <a:fillRect/>
          </a:stretch>
        </p:blipFill>
        <p:spPr bwMode="auto">
          <a:xfrm>
            <a:off x="2555776" y="3717032"/>
            <a:ext cx="1728192" cy="1524875"/>
          </a:xfrm>
          <a:prstGeom prst="rect">
            <a:avLst/>
          </a:prstGeom>
          <a:noFill/>
        </p:spPr>
      </p:pic>
      <p:pic>
        <p:nvPicPr>
          <p:cNvPr id="30726" name="Picture 6" descr="http://1.bp.blogspot.com/_30WDQq9StoY/S9sWnAQrbFI/AAAAAAAAAGI/ooE9TlbP6NA/s1600/CORREDORES_VER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2028359" cy="17514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Elipse"/>
          <p:cNvSpPr>
            <a:spLocks noChangeArrowheads="1"/>
          </p:cNvSpPr>
          <p:nvPr/>
        </p:nvSpPr>
        <p:spPr bwMode="auto">
          <a:xfrm>
            <a:off x="2643188" y="3286125"/>
            <a:ext cx="3571875" cy="10715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smtClean="0">
                <a:latin typeface="Agency FB" pitchFamily="34" charset="0"/>
                <a:ea typeface="Dotum" pitchFamily="34" charset="-127"/>
              </a:rPr>
              <a:t>MOTIVACIÓN</a:t>
            </a:r>
            <a:endParaRPr lang="en-US" sz="3600" b="1" dirty="0">
              <a:latin typeface="Agency FB" pitchFamily="34" charset="0"/>
              <a:ea typeface="Dotum" pitchFamily="34" charset="-127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dirty="0" smtClean="0">
                <a:solidFill>
                  <a:srgbClr val="C00000"/>
                </a:solidFill>
                <a:latin typeface="Bradley Hand ITC" pitchFamily="66" charset="0"/>
              </a:rPr>
              <a:t>TIPOS DE MOTIVACIÓN</a:t>
            </a:r>
            <a:r>
              <a:rPr lang="es-ES_tradnl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s-ES_tradnl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s-ES_tradnl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s-ES_tradnl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es-CO" dirty="0"/>
          </a:p>
        </p:txBody>
      </p:sp>
      <p:sp>
        <p:nvSpPr>
          <p:cNvPr id="7" name="9 Elipse"/>
          <p:cNvSpPr>
            <a:spLocks noChangeArrowheads="1"/>
          </p:cNvSpPr>
          <p:nvPr/>
        </p:nvSpPr>
        <p:spPr bwMode="auto">
          <a:xfrm>
            <a:off x="2771800" y="1857375"/>
            <a:ext cx="2800325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/>
              <a:t>INTEGRADORA</a:t>
            </a:r>
            <a:endParaRPr lang="en-US" dirty="0"/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0" y="2564904"/>
            <a:ext cx="3131840" cy="11287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/>
              <a:t>INSTRUMENTAL</a:t>
            </a:r>
            <a:endParaRPr lang="en-US" dirty="0"/>
          </a:p>
        </p:txBody>
      </p:sp>
      <p:sp>
        <p:nvSpPr>
          <p:cNvPr id="9" name="14 Elipse"/>
          <p:cNvSpPr>
            <a:spLocks noChangeArrowheads="1"/>
          </p:cNvSpPr>
          <p:nvPr/>
        </p:nvSpPr>
        <p:spPr bwMode="auto">
          <a:xfrm>
            <a:off x="5643563" y="2000250"/>
            <a:ext cx="2500312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u="sng" dirty="0" smtClean="0"/>
              <a:t>INTRINSICA</a:t>
            </a:r>
            <a:endParaRPr lang="en-US" b="1" u="sng" dirty="0"/>
          </a:p>
        </p:txBody>
      </p:sp>
      <p:sp>
        <p:nvSpPr>
          <p:cNvPr id="10" name="10 Elipse"/>
          <p:cNvSpPr>
            <a:spLocks noChangeArrowheads="1"/>
          </p:cNvSpPr>
          <p:nvPr/>
        </p:nvSpPr>
        <p:spPr bwMode="auto">
          <a:xfrm>
            <a:off x="6357938" y="3429000"/>
            <a:ext cx="22860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GLOBAL</a:t>
            </a:r>
          </a:p>
        </p:txBody>
      </p:sp>
      <p:sp>
        <p:nvSpPr>
          <p:cNvPr id="11" name="12 Elipse"/>
          <p:cNvSpPr>
            <a:spLocks noChangeArrowheads="1"/>
          </p:cNvSpPr>
          <p:nvPr/>
        </p:nvSpPr>
        <p:spPr bwMode="auto">
          <a:xfrm>
            <a:off x="214313" y="4500563"/>
            <a:ext cx="2557487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1" u="sng" dirty="0" smtClean="0"/>
              <a:t>EXTRINSICA</a:t>
            </a:r>
            <a:endParaRPr lang="en-US" b="1" u="sng" dirty="0"/>
          </a:p>
        </p:txBody>
      </p:sp>
      <p:sp>
        <p:nvSpPr>
          <p:cNvPr id="12" name="13 Elipse"/>
          <p:cNvSpPr>
            <a:spLocks noChangeArrowheads="1"/>
          </p:cNvSpPr>
          <p:nvPr/>
        </p:nvSpPr>
        <p:spPr bwMode="auto">
          <a:xfrm>
            <a:off x="2771800" y="5085184"/>
            <a:ext cx="2714625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/>
              <a:t>SITUATIONAL</a:t>
            </a:r>
          </a:p>
        </p:txBody>
      </p:sp>
      <p:sp>
        <p:nvSpPr>
          <p:cNvPr id="14" name="15 Elipse"/>
          <p:cNvSpPr>
            <a:spLocks noChangeArrowheads="1"/>
          </p:cNvSpPr>
          <p:nvPr/>
        </p:nvSpPr>
        <p:spPr bwMode="auto">
          <a:xfrm>
            <a:off x="5572125" y="4857750"/>
            <a:ext cx="257175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 smtClean="0"/>
              <a:t>TAREAS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pPr algn="ctr"/>
            <a:r>
              <a:rPr lang="es-CO" sz="3600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MOTIVACIÓN HACIA EL APRENDIZAJE</a:t>
            </a:r>
            <a:endParaRPr lang="es-CO" sz="3600" dirty="0">
              <a:solidFill>
                <a:schemeClr val="bg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es-CO" sz="3200" dirty="0" smtClean="0">
                <a:solidFill>
                  <a:srgbClr val="C00000"/>
                </a:solidFill>
              </a:rPr>
              <a:t>Cuatro procesos que se consideran esenciales en el aprendizaje</a:t>
            </a:r>
          </a:p>
          <a:p>
            <a:endParaRPr lang="es-CO" sz="3200" dirty="0" smtClean="0"/>
          </a:p>
          <a:p>
            <a:r>
              <a:rPr lang="es-CO" sz="3200" dirty="0" smtClean="0">
                <a:solidFill>
                  <a:srgbClr val="C00000"/>
                </a:solidFill>
              </a:rPr>
              <a:t>ATENCIÓN</a:t>
            </a:r>
            <a:r>
              <a:rPr lang="es-CO" sz="3200" dirty="0" smtClean="0"/>
              <a:t> (</a:t>
            </a:r>
            <a:r>
              <a:rPr lang="es-CO" sz="3200" dirty="0" smtClean="0">
                <a:solidFill>
                  <a:srgbClr val="C00000"/>
                </a:solidFill>
              </a:rPr>
              <a:t>visuales, auditivos, etc.</a:t>
            </a:r>
            <a:r>
              <a:rPr lang="es-CO" sz="3200" dirty="0" smtClean="0"/>
              <a:t>)</a:t>
            </a:r>
          </a:p>
          <a:p>
            <a:pPr algn="ctr"/>
            <a:r>
              <a:rPr lang="es-CO" sz="3200" dirty="0" smtClean="0">
                <a:solidFill>
                  <a:srgbClr val="C00000"/>
                </a:solidFill>
              </a:rPr>
              <a:t>MEMORIA</a:t>
            </a:r>
            <a:r>
              <a:rPr lang="es-CO" sz="3200" dirty="0" smtClean="0"/>
              <a:t> (</a:t>
            </a:r>
            <a:r>
              <a:rPr lang="es-CO" sz="3200" dirty="0" smtClean="0">
                <a:solidFill>
                  <a:srgbClr val="C00000"/>
                </a:solidFill>
              </a:rPr>
              <a:t>corto, mediano plazo</a:t>
            </a:r>
            <a:r>
              <a:rPr lang="es-CO" sz="3200" dirty="0" smtClean="0"/>
              <a:t>)</a:t>
            </a:r>
          </a:p>
          <a:p>
            <a:pPr algn="r"/>
            <a:r>
              <a:rPr lang="es-CO" sz="3200" dirty="0" smtClean="0">
                <a:solidFill>
                  <a:srgbClr val="C00000"/>
                </a:solidFill>
              </a:rPr>
              <a:t>MOTIVACIÓN</a:t>
            </a:r>
          </a:p>
          <a:p>
            <a:pPr algn="ctr"/>
            <a:r>
              <a:rPr lang="es-CO" sz="3200" dirty="0" smtClean="0">
                <a:solidFill>
                  <a:srgbClr val="C00000"/>
                </a:solidFill>
              </a:rPr>
              <a:t>COMUNICACIÓN </a:t>
            </a:r>
            <a:r>
              <a:rPr lang="es-CO" sz="3200" dirty="0" smtClean="0"/>
              <a:t>(</a:t>
            </a:r>
            <a:r>
              <a:rPr lang="es-CO" sz="3200" dirty="0" smtClean="0">
                <a:solidFill>
                  <a:srgbClr val="C00000"/>
                </a:solidFill>
              </a:rPr>
              <a:t>lenguaje oral y escrito</a:t>
            </a:r>
            <a:r>
              <a:rPr lang="es-CO" sz="3200" dirty="0" smtClean="0"/>
              <a:t>)</a:t>
            </a:r>
          </a:p>
          <a:p>
            <a:endParaRPr lang="es-CO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600" dirty="0" smtClean="0">
                <a:latin typeface="Bradley Hand ITC" pitchFamily="66" charset="0"/>
              </a:rPr>
              <a:t>LA ATENCIÓN</a:t>
            </a:r>
            <a:endParaRPr lang="es-CO" sz="66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7467600" cy="3917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3200" dirty="0" smtClean="0">
                <a:solidFill>
                  <a:srgbClr val="002060"/>
                </a:solidFill>
              </a:rPr>
              <a:t>EL CEREBRO REGULA NUESTROS SENTIDOS:</a:t>
            </a:r>
          </a:p>
          <a:p>
            <a:pPr>
              <a:buNone/>
            </a:pPr>
            <a:endParaRPr lang="es-CO" sz="3200" dirty="0" smtClean="0">
              <a:solidFill>
                <a:srgbClr val="002060"/>
              </a:solidFill>
            </a:endParaRPr>
          </a:p>
          <a:p>
            <a:r>
              <a:rPr lang="es-CO" sz="3200" dirty="0" smtClean="0">
                <a:solidFill>
                  <a:srgbClr val="002060"/>
                </a:solidFill>
              </a:rPr>
              <a:t>RECIBEN</a:t>
            </a:r>
          </a:p>
          <a:p>
            <a:r>
              <a:rPr lang="es-CO" sz="3200" dirty="0" smtClean="0">
                <a:solidFill>
                  <a:srgbClr val="002060"/>
                </a:solidFill>
              </a:rPr>
              <a:t>REGULAN</a:t>
            </a:r>
          </a:p>
          <a:p>
            <a:r>
              <a:rPr lang="es-CO" sz="3200" dirty="0" smtClean="0">
                <a:solidFill>
                  <a:srgbClr val="002060"/>
                </a:solidFill>
              </a:rPr>
              <a:t>PROCESAN</a:t>
            </a:r>
          </a:p>
          <a:p>
            <a:r>
              <a:rPr lang="es-CO" sz="3200" dirty="0" smtClean="0">
                <a:solidFill>
                  <a:srgbClr val="002060"/>
                </a:solidFill>
              </a:rPr>
              <a:t>EMITEN</a:t>
            </a:r>
            <a:endParaRPr lang="es-CO" sz="32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www.ideasgeek.net/wp-content/images/sentidos-humanos-en-quien-confia-cere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2664296" cy="2664297"/>
          </a:xfrm>
          <a:prstGeom prst="rect">
            <a:avLst/>
          </a:prstGeom>
          <a:noFill/>
        </p:spPr>
      </p:pic>
      <p:pic>
        <p:nvPicPr>
          <p:cNvPr id="27652" name="Picture 4" descr="http://t3.gstatic.com/images?q=tbn:8PQzK749vSjByM:http://www.tadega.net/Fotos/d/16700-2/Cabeza.jpg&amp;t=1"/>
          <p:cNvPicPr>
            <a:picLocks noChangeAspect="1" noChangeArrowheads="1"/>
          </p:cNvPicPr>
          <p:nvPr/>
        </p:nvPicPr>
        <p:blipFill>
          <a:blip r:embed="rId3" cstate="print"/>
          <a:srcRect l="19468" r="18885" b="30001"/>
          <a:stretch>
            <a:fillRect/>
          </a:stretch>
        </p:blipFill>
        <p:spPr bwMode="auto">
          <a:xfrm>
            <a:off x="3635896" y="4221088"/>
            <a:ext cx="223224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600" dirty="0" smtClean="0">
                <a:latin typeface="Bradley Hand ITC" pitchFamily="66" charset="0"/>
              </a:rPr>
              <a:t>LA MEMORIA</a:t>
            </a:r>
            <a:endParaRPr lang="es-CO" sz="6600" dirty="0"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4249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rot="10800000" flipV="1">
            <a:off x="5004048" y="342900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Flecha abajo"/>
          <p:cNvSpPr/>
          <p:nvPr/>
        </p:nvSpPr>
        <p:spPr>
          <a:xfrm>
            <a:off x="4932040" y="3429000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izquierda"/>
          <p:cNvSpPr/>
          <p:nvPr/>
        </p:nvSpPr>
        <p:spPr>
          <a:xfrm>
            <a:off x="2915816" y="3501008"/>
            <a:ext cx="165618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 descr="http://www.down21.org/salud/neurobiologia/imagenes/image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zonaarroba.com/blogs/media/comunicacion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21088"/>
            <a:ext cx="4314453" cy="234811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2848" y="0"/>
            <a:ext cx="6521152" cy="1143000"/>
          </a:xfrm>
        </p:spPr>
        <p:txBody>
          <a:bodyPr>
            <a:normAutofit/>
          </a:bodyPr>
          <a:lstStyle/>
          <a:p>
            <a:pPr algn="ctr"/>
            <a:r>
              <a:rPr lang="es-CO" sz="6000" dirty="0" smtClean="0">
                <a:latin typeface="Bradley Hand ITC" pitchFamily="66" charset="0"/>
              </a:rPr>
              <a:t>COMUNICACIÓN</a:t>
            </a:r>
            <a:endParaRPr lang="es-CO" sz="6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180528" y="1052736"/>
            <a:ext cx="7067128" cy="4133056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0070C0"/>
                </a:solidFill>
              </a:rPr>
              <a:t>La comunicación es un intercambio que exige atención, recuerdo y motivación.</a:t>
            </a:r>
          </a:p>
          <a:p>
            <a:r>
              <a:rPr lang="es-CO" sz="3200" dirty="0" smtClean="0">
                <a:solidFill>
                  <a:srgbClr val="0070C0"/>
                </a:solidFill>
              </a:rPr>
              <a:t>Necesita de amplias zonas del cerebro y de complicados mecanismos de funcionamiento que aseguren la comprensión y la expresión de lo comunicado</a:t>
            </a:r>
            <a:endParaRPr lang="es-CO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dirty="0" smtClean="0">
                <a:latin typeface="Bradley Hand ITC" pitchFamily="66" charset="0"/>
              </a:rPr>
              <a:t>MOTIVACIÓN EN EL AULA 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sz="2800" dirty="0" smtClean="0">
                <a:solidFill>
                  <a:srgbClr val="00B0F0"/>
                </a:solidFill>
              </a:rPr>
              <a:t>Es una combinación de procesos intelectuales, fisiológicos y psicológicos que decide, en una situación dada, con qué vigor se actúa y en qué dirección se encauza la energía.</a:t>
            </a:r>
          </a:p>
          <a:p>
            <a:r>
              <a:rPr lang="es-CO" sz="2800" dirty="0" smtClean="0">
                <a:solidFill>
                  <a:srgbClr val="00B0F0"/>
                </a:solidFill>
              </a:rPr>
              <a:t>La motivación tiene que ver mucho con la afectividad que, en su aspecto positivo, nos inclina, nos atrae o nos une hacia un objetivo determinado; y en su aspecto negativo nos repele, nos disgusta, nos amenaza.</a:t>
            </a:r>
          </a:p>
          <a:p>
            <a:endParaRPr lang="es-CO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etotselscolors.files.wordpress.com/2010/01/naturale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2184177" cy="515503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721086">
            <a:off x="-473330" y="1117892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s-CO" sz="4800" dirty="0" smtClean="0">
                <a:latin typeface="Bradley Hand ITC" pitchFamily="66" charset="0"/>
              </a:rPr>
              <a:t>MOTIVACIÓN ANTES</a:t>
            </a:r>
            <a:endParaRPr lang="es-CO" sz="48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3501008"/>
            <a:ext cx="7467600" cy="936104"/>
          </a:xfrm>
        </p:spPr>
        <p:txBody>
          <a:bodyPr>
            <a:normAutofit/>
          </a:bodyPr>
          <a:lstStyle/>
          <a:p>
            <a:r>
              <a:rPr lang="es-CO" dirty="0" smtClean="0"/>
              <a:t>ACTITUD POSITIVA DEL MAESTRO</a:t>
            </a:r>
          </a:p>
          <a:p>
            <a:r>
              <a:rPr lang="es-CO" dirty="0" smtClean="0"/>
              <a:t>AMBIENTES AGRADABLES</a:t>
            </a:r>
          </a:p>
        </p:txBody>
      </p:sp>
      <p:pic>
        <p:nvPicPr>
          <p:cNvPr id="22530" name="Picture 2" descr="http://yoriento.com/wp-content/uploads/2009/03/amor-motivacion-550x385.gif"/>
          <p:cNvPicPr>
            <a:picLocks noChangeAspect="1" noChangeArrowheads="1"/>
          </p:cNvPicPr>
          <p:nvPr/>
        </p:nvPicPr>
        <p:blipFill>
          <a:blip r:embed="rId3" cstate="print"/>
          <a:srcRect l="5498" t="41236" r="7907"/>
          <a:stretch>
            <a:fillRect/>
          </a:stretch>
        </p:blipFill>
        <p:spPr bwMode="auto">
          <a:xfrm>
            <a:off x="0" y="4703042"/>
            <a:ext cx="4536504" cy="2154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http://www.paitillatours.com/images/hotel-ifa-villas-bavaro-resort-spa-por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33750" cy="3573016"/>
          </a:xfrm>
          <a:prstGeom prst="rect">
            <a:avLst/>
          </a:prstGeom>
          <a:noFill/>
        </p:spPr>
      </p:pic>
      <p:pic>
        <p:nvPicPr>
          <p:cNvPr id="199684" name="Picture 4" descr="http://t3.gstatic.com/images?q=tbn:1peDiWrslOSqFM:http://www.viajesturismo.net/wp-content/uploads/2008/05/samoa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3096344" cy="2636912"/>
          </a:xfrm>
          <a:prstGeom prst="rect">
            <a:avLst/>
          </a:prstGeom>
          <a:noFill/>
        </p:spPr>
      </p:pic>
      <p:pic>
        <p:nvPicPr>
          <p:cNvPr id="199686" name="Picture 6" descr="http://d.mujer.hvimg.com/imagenes/glamour/C0000033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3096344" cy="2376264"/>
          </a:xfrm>
          <a:prstGeom prst="rect">
            <a:avLst/>
          </a:prstGeom>
          <a:noFill/>
        </p:spPr>
      </p:pic>
      <p:pic>
        <p:nvPicPr>
          <p:cNvPr id="199688" name="Picture 8" descr="http://4.bp.blogspot.com/_LZrdQ-lR-AQ/S7N-fsQ0v3I/AAAAAAAAAKE/Sf9lDZEEJUg/s1600/Cueva_mistica,_Vaup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461270" cy="5013176"/>
          </a:xfrm>
          <a:prstGeom prst="rect">
            <a:avLst/>
          </a:prstGeom>
          <a:noFill/>
        </p:spPr>
      </p:pic>
      <p:pic>
        <p:nvPicPr>
          <p:cNvPr id="199690" name="Picture 10" descr="http://www.valdez.com.mx/files/paraiso-cataratas-iguaz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3347864" cy="3212976"/>
          </a:xfrm>
          <a:prstGeom prst="rect">
            <a:avLst/>
          </a:prstGeom>
          <a:noFill/>
        </p:spPr>
      </p:pic>
      <p:pic>
        <p:nvPicPr>
          <p:cNvPr id="199692" name="Picture 12" descr="http://preevaluativo.netfirms.com/images/colombia-grande2.jpg"/>
          <p:cNvPicPr>
            <a:picLocks noChangeAspect="1" noChangeArrowheads="1"/>
          </p:cNvPicPr>
          <p:nvPr/>
        </p:nvPicPr>
        <p:blipFill>
          <a:blip r:embed="rId7" cstate="print"/>
          <a:srcRect l="2291" t="6399" r="3783"/>
          <a:stretch>
            <a:fillRect/>
          </a:stretch>
        </p:blipFill>
        <p:spPr bwMode="auto">
          <a:xfrm>
            <a:off x="3347864" y="5013176"/>
            <a:ext cx="4464496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itchFamily="66" charset="0"/>
              </a:rPr>
              <a:t>MOTIVACIÓN ANTES</a:t>
            </a:r>
            <a:endParaRPr lang="es-CO" sz="54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828800"/>
          </a:xfrm>
        </p:spPr>
        <p:txBody>
          <a:bodyPr/>
          <a:lstStyle/>
          <a:p>
            <a:r>
              <a:rPr lang="es-CO" dirty="0" smtClean="0">
                <a:solidFill>
                  <a:srgbClr val="00B050"/>
                </a:solidFill>
              </a:rPr>
              <a:t>DETECTAR EL CONOCIMIENTO PREVIO DE LOS ALUMNOS</a:t>
            </a:r>
          </a:p>
          <a:p>
            <a:r>
              <a:rPr lang="es-CO" dirty="0" smtClean="0">
                <a:solidFill>
                  <a:srgbClr val="00B050"/>
                </a:solidFill>
              </a:rPr>
              <a:t>PREPARAR LOS CONTENIDOS Y ACTIVIDADES DE CADA SESIÓN</a:t>
            </a:r>
          </a:p>
          <a:p>
            <a:endParaRPr lang="es-CO" dirty="0"/>
          </a:p>
        </p:txBody>
      </p:sp>
      <p:pic>
        <p:nvPicPr>
          <p:cNvPr id="3075" name="Picture 3" descr="C:\Users\figueroa\AppData\Local\Microsoft\Windows\Temporary Internet Files\Content.IE5\F219ZLGK\MM9002363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3285704" cy="2920901"/>
          </a:xfrm>
          <a:prstGeom prst="rect">
            <a:avLst/>
          </a:prstGeom>
          <a:noFill/>
        </p:spPr>
      </p:pic>
      <p:pic>
        <p:nvPicPr>
          <p:cNvPr id="3076" name="Picture 4" descr="C:\Users\figueroa\AppData\Local\Microsoft\Windows\Temporary Internet Files\Content.IE5\2BSVSJLF\MM90028363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21088"/>
            <a:ext cx="2664296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itchFamily="66" charset="0"/>
              </a:rPr>
              <a:t>MOTIVACIÓN ANTES</a:t>
            </a:r>
            <a:endParaRPr lang="es-CO" sz="54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92896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C00000"/>
                </a:solidFill>
              </a:rPr>
              <a:t>MANTENER UNA MENTE ABIERTA Y FLEXIBLE ANTE LOS CONOCIMIENTOS Y CAMBIOS</a:t>
            </a:r>
          </a:p>
          <a:p>
            <a:r>
              <a:rPr lang="es-CO" sz="3200" dirty="0" smtClean="0">
                <a:solidFill>
                  <a:srgbClr val="C00000"/>
                </a:solidFill>
              </a:rPr>
              <a:t>GENERAR CONFLICTOS COGNITIVOS DENTRO DEL AULA</a:t>
            </a:r>
          </a:p>
          <a:p>
            <a:endParaRPr lang="es-CO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itchFamily="66" charset="0"/>
              </a:rPr>
              <a:t>MOTIVACIÓN ANTES</a:t>
            </a:r>
            <a:endParaRPr lang="es-CO" sz="54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96952"/>
          </a:xfrm>
        </p:spPr>
        <p:txBody>
          <a:bodyPr/>
          <a:lstStyle/>
          <a:p>
            <a:r>
              <a:rPr lang="es-CO" dirty="0" smtClean="0">
                <a:solidFill>
                  <a:srgbClr val="002060"/>
                </a:solidFill>
              </a:rPr>
              <a:t>ORIENTAR LA ATENCIÓN DE LOS ALUMNOS HACIA LA TAREA, INTERÉS POR EL PROCESO DE APRENDER, NO POR LAS RECOMPENSAS</a:t>
            </a:r>
          </a:p>
          <a:p>
            <a:r>
              <a:rPr lang="es-CO" dirty="0" smtClean="0">
                <a:solidFill>
                  <a:srgbClr val="002060"/>
                </a:solidFill>
              </a:rPr>
              <a:t>CUIDAR LOS MENSAJES QUE SE DAN, EVITAR UTILIZAR PALABRAS DESMOTIVANTES COMO DIFICULTAD, NO ES CAPAZ …</a:t>
            </a:r>
            <a:endParaRPr lang="es-C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dirty="0" smtClean="0">
                <a:latin typeface="Bradley Hand ITC" pitchFamily="66" charset="0"/>
              </a:rPr>
              <a:t>Manejo de la motivación durante: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7467600" cy="2620888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0070C0"/>
                </a:solidFill>
              </a:rPr>
              <a:t>Utilizar ejemplos y un lenguaje familiar al alumno</a:t>
            </a:r>
          </a:p>
          <a:p>
            <a:r>
              <a:rPr lang="es-CO" sz="3200" dirty="0" smtClean="0">
                <a:solidFill>
                  <a:srgbClr val="0070C0"/>
                </a:solidFill>
              </a:rPr>
              <a:t>Variar los elementos de la tarea para mantener la atención</a:t>
            </a:r>
            <a:endParaRPr lang="es-CO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416050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solidFill>
                  <a:schemeClr val="bg1">
                    <a:lumMod val="50000"/>
                  </a:schemeClr>
                </a:solidFill>
                <a:latin typeface="Bradley Hand ITC" pitchFamily="66" charset="0"/>
              </a:rPr>
              <a:t>Manejo de la motivación durante: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9" name="8 Marcador de contenido" descr="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4625752"/>
            <a:ext cx="3601209" cy="2232248"/>
          </a:xfrm>
        </p:spPr>
      </p:pic>
      <p:pic>
        <p:nvPicPr>
          <p:cNvPr id="10" name="9 Marcador de contenido" descr="imagesCAE3PZCX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697760"/>
            <a:ext cx="3240360" cy="216024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2219320"/>
          </a:xfrm>
        </p:spPr>
        <p:txBody>
          <a:bodyPr/>
          <a:lstStyle/>
          <a:p>
            <a:r>
              <a:rPr lang="es-CO" dirty="0" smtClean="0"/>
              <a:t>Organizar actividades en grupos cooperativos, hacer que se sientan participes</a:t>
            </a:r>
          </a:p>
          <a:p>
            <a:endParaRPr lang="es-CO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2219320"/>
          </a:xfrm>
        </p:spPr>
        <p:txBody>
          <a:bodyPr/>
          <a:lstStyle/>
          <a:p>
            <a:pPr lvl="0"/>
            <a:r>
              <a:rPr lang="es-CO" dirty="0" smtClean="0"/>
              <a:t>Se debe respetar su individualidad dejándolo actuar y pensar por sí mismo y supervisando constantemente.</a:t>
            </a:r>
          </a:p>
          <a:p>
            <a:endParaRPr lang="es-CO" dirty="0"/>
          </a:p>
        </p:txBody>
      </p:sp>
      <p:sp>
        <p:nvSpPr>
          <p:cNvPr id="8" name="7 Flecha abajo"/>
          <p:cNvSpPr/>
          <p:nvPr/>
        </p:nvSpPr>
        <p:spPr>
          <a:xfrm>
            <a:off x="1907704" y="3861048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abajo"/>
          <p:cNvSpPr/>
          <p:nvPr/>
        </p:nvSpPr>
        <p:spPr>
          <a:xfrm>
            <a:off x="5796136" y="3861048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playocio.net/images/cana_pescar_w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581128"/>
            <a:ext cx="3333750" cy="247650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064896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Manejo de la motivación durante: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827584" y="3212976"/>
            <a:ext cx="3034680" cy="1728192"/>
          </a:xfrm>
        </p:spPr>
        <p:txBody>
          <a:bodyPr/>
          <a:lstStyle/>
          <a:p>
            <a:pPr lvl="0"/>
            <a:r>
              <a:rPr lang="es-CO" dirty="0" smtClean="0">
                <a:solidFill>
                  <a:srgbClr val="00B050"/>
                </a:solidFill>
              </a:rPr>
              <a:t>Mostrar las aplicaciones que pueden tener los conocimientos. </a:t>
            </a:r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>
          <a:xfrm>
            <a:off x="4716016" y="3212976"/>
            <a:ext cx="3512393" cy="2016224"/>
          </a:xfrm>
        </p:spPr>
        <p:txBody>
          <a:bodyPr/>
          <a:lstStyle/>
          <a:p>
            <a:r>
              <a:rPr lang="es-CO" dirty="0" smtClean="0">
                <a:solidFill>
                  <a:srgbClr val="00B050"/>
                </a:solidFill>
              </a:rPr>
              <a:t>si le das un pez al hambriento, comerá ese día. Si le enseñas a pescar, comerá siempre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467544" y="1268760"/>
            <a:ext cx="3657600" cy="1787272"/>
          </a:xfrm>
        </p:spPr>
        <p:txBody>
          <a:bodyPr/>
          <a:lstStyle/>
          <a:p>
            <a:r>
              <a:rPr lang="es-CO" dirty="0" smtClean="0"/>
              <a:t>El maestro debe orientarlos para que lo apliquen en su realidad.</a:t>
            </a:r>
            <a:endParaRPr lang="es-CO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3657600" cy="1715264"/>
          </a:xfrm>
        </p:spPr>
        <p:txBody>
          <a:bodyPr/>
          <a:lstStyle/>
          <a:p>
            <a:r>
              <a:rPr lang="es-CO" dirty="0" smtClean="0"/>
              <a:t>Orientarlos para la búsqueda y comprobación de posibles medios para superar las dificultades.</a:t>
            </a:r>
            <a:endParaRPr lang="es-CO" dirty="0"/>
          </a:p>
        </p:txBody>
      </p:sp>
      <p:pic>
        <p:nvPicPr>
          <p:cNvPr id="16386" name="Picture 2" descr="http://t2.gstatic.com/images?q=tbn:AplutOX4OR-xyM:http://udelmardigital.udelmar.cl/noticias/images/conocimiento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19675"/>
            <a:ext cx="2486025" cy="1838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Manejo de la motivación "después":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467600" cy="3168352"/>
          </a:xfrm>
        </p:spPr>
        <p:txBody>
          <a:bodyPr/>
          <a:lstStyle/>
          <a:p>
            <a:pPr lvl="0"/>
            <a:r>
              <a:rPr lang="es-CO" sz="2800" dirty="0" smtClean="0">
                <a:solidFill>
                  <a:srgbClr val="C00000"/>
                </a:solidFill>
              </a:rPr>
              <a:t>La evaluación debe permitir detectar las fallas del proceso enseñanza aprendizaje, para que el maestro y el alumno puedan profundizar en ellas y corregirlas. </a:t>
            </a:r>
          </a:p>
          <a:p>
            <a:pPr lvl="0"/>
            <a:r>
              <a:rPr lang="es-CO" sz="2800" dirty="0" smtClean="0">
                <a:solidFill>
                  <a:srgbClr val="C00000"/>
                </a:solidFill>
              </a:rPr>
              <a:t>Emitir mensajes positivos para que los alumnos se sigan esforzando, en la medida de sus posibilidades. </a:t>
            </a:r>
          </a:p>
          <a:p>
            <a:endParaRPr lang="es-CO" dirty="0"/>
          </a:p>
        </p:txBody>
      </p:sp>
      <p:pic>
        <p:nvPicPr>
          <p:cNvPr id="15362" name="Picture 2" descr="Gestores Psicoempresariales - Evaluaciones psicométr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676">
            <a:off x="403133" y="4668875"/>
            <a:ext cx="3112291" cy="1746442"/>
          </a:xfrm>
          <a:prstGeom prst="rect">
            <a:avLst/>
          </a:prstGeom>
          <a:noFill/>
        </p:spPr>
      </p:pic>
      <p:pic>
        <p:nvPicPr>
          <p:cNvPr id="15364" name="Picture 4" descr="http://xcelulares.com/wp-content/uploads/2010/05/sms_gratis.gif"/>
          <p:cNvPicPr>
            <a:picLocks noChangeAspect="1" noChangeArrowheads="1"/>
          </p:cNvPicPr>
          <p:nvPr/>
        </p:nvPicPr>
        <p:blipFill>
          <a:blip r:embed="rId3" cstate="print"/>
          <a:srcRect r="39521" b="54641"/>
          <a:stretch>
            <a:fillRect/>
          </a:stretch>
        </p:blipFill>
        <p:spPr bwMode="auto">
          <a:xfrm>
            <a:off x="4908037" y="4365104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es-CO" sz="3600" b="1" dirty="0" smtClean="0">
                <a:latin typeface="Bradley Hand ITC" pitchFamily="66" charset="0"/>
              </a:rPr>
              <a:t>Manejo de la motivación "después":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3196952"/>
          </a:xfrm>
        </p:spPr>
        <p:txBody>
          <a:bodyPr>
            <a:noAutofit/>
          </a:bodyPr>
          <a:lstStyle/>
          <a:p>
            <a:r>
              <a:rPr lang="es-CO" sz="2800" dirty="0" smtClean="0">
                <a:solidFill>
                  <a:srgbClr val="002060"/>
                </a:solidFill>
              </a:rPr>
              <a:t>Dar la evaluación personal en forma confidencial.</a:t>
            </a:r>
          </a:p>
          <a:p>
            <a:r>
              <a:rPr lang="es-CO" sz="2800" dirty="0" smtClean="0">
                <a:solidFill>
                  <a:srgbClr val="002060"/>
                </a:solidFill>
              </a:rPr>
              <a:t>Destinar un tiempo para dar la calificación en forma individual que no solo sea un número, Y proveer  la información necesaria acerca de las fallas y los aciertos</a:t>
            </a:r>
            <a:endParaRPr lang="es-CO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Gestores Psicoempresariales - Evaluaciones psicométr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2676">
            <a:off x="403133" y="4668875"/>
            <a:ext cx="3112291" cy="1746442"/>
          </a:xfrm>
          <a:prstGeom prst="rect">
            <a:avLst/>
          </a:prstGeom>
          <a:noFill/>
        </p:spPr>
      </p:pic>
      <p:pic>
        <p:nvPicPr>
          <p:cNvPr id="14338" name="Picture 2" descr="http://blogs.que.es/blogfiles/zenda-caballero/tiem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2062795" cy="2762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itchFamily="66" charset="0"/>
              </a:rPr>
              <a:t>ACCIONES EXTERNAS</a:t>
            </a:r>
            <a:endParaRPr lang="es-CO" sz="54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84784"/>
          </a:xfrm>
        </p:spPr>
        <p:txBody>
          <a:bodyPr/>
          <a:lstStyle/>
          <a:p>
            <a:r>
              <a:rPr lang="es-CO" sz="3200" dirty="0" smtClean="0"/>
              <a:t>DISEÑO DEL CURRICULO: </a:t>
            </a:r>
            <a:r>
              <a:rPr lang="es-CO" sz="3200" dirty="0" smtClean="0">
                <a:solidFill>
                  <a:srgbClr val="0070C0"/>
                </a:solidFill>
              </a:rPr>
              <a:t>En sus aspectos: sociológicos, psicológico, pedagógico y epistemológico.</a:t>
            </a:r>
          </a:p>
          <a:p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13316" name="Picture 4" descr="http://webdelprofesor.ula.ve/economia/arandes/curricul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3419575" cy="3352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MODELOS TEÓRICOS DE LA MOTIVACIÓN EN EL AULA</a:t>
            </a:r>
            <a:endParaRPr lang="es-CO" sz="4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7467600" cy="3701008"/>
          </a:xfrm>
        </p:spPr>
        <p:txBody>
          <a:bodyPr/>
          <a:lstStyle/>
          <a:p>
            <a:pPr lvl="0"/>
            <a:r>
              <a:rPr lang="es-CO" dirty="0" smtClean="0">
                <a:solidFill>
                  <a:srgbClr val="00B050"/>
                </a:solidFill>
              </a:rPr>
              <a:t>Modelos organicistas: son evolutivos y enfatizan el desarrollo </a:t>
            </a:r>
          </a:p>
          <a:p>
            <a:pPr lvl="0"/>
            <a:r>
              <a:rPr lang="es-CO" dirty="0" smtClean="0">
                <a:solidFill>
                  <a:srgbClr val="00B050"/>
                </a:solidFill>
              </a:rPr>
              <a:t>Modelos </a:t>
            </a:r>
            <a:r>
              <a:rPr lang="es-CO" dirty="0" smtClean="0">
                <a:solidFill>
                  <a:srgbClr val="00B050"/>
                </a:solidFill>
              </a:rPr>
              <a:t>contextualitas: </a:t>
            </a:r>
            <a:r>
              <a:rPr lang="es-CO" dirty="0" smtClean="0">
                <a:solidFill>
                  <a:srgbClr val="00B050"/>
                </a:solidFill>
              </a:rPr>
              <a:t>un fuerte marco genético pero valora la experiencia social del sujeto</a:t>
            </a:r>
          </a:p>
          <a:p>
            <a:pPr lvl="0"/>
            <a:r>
              <a:rPr lang="es-CO" dirty="0" smtClean="0">
                <a:solidFill>
                  <a:srgbClr val="00B050"/>
                </a:solidFill>
              </a:rPr>
              <a:t>Modelo Socioeconómico (TSH): desde el plano inter al intrapsicológico  o Zona de desarrollo próximo (</a:t>
            </a:r>
            <a:r>
              <a:rPr lang="es-CO" dirty="0" err="1" smtClean="0">
                <a:solidFill>
                  <a:srgbClr val="00B050"/>
                </a:solidFill>
              </a:rPr>
              <a:t>Vigotzky</a:t>
            </a:r>
            <a:r>
              <a:rPr lang="es-CO" dirty="0" smtClean="0">
                <a:solidFill>
                  <a:srgbClr val="00B050"/>
                </a:solidFill>
              </a:rPr>
              <a:t>)</a:t>
            </a:r>
          </a:p>
          <a:p>
            <a:pPr lvl="0"/>
            <a:r>
              <a:rPr lang="es-CO" dirty="0" smtClean="0">
                <a:solidFill>
                  <a:srgbClr val="00B050"/>
                </a:solidFill>
              </a:rPr>
              <a:t>Teoría </a:t>
            </a:r>
            <a:r>
              <a:rPr lang="es-CO" dirty="0" err="1" smtClean="0">
                <a:solidFill>
                  <a:srgbClr val="00B050"/>
                </a:solidFill>
              </a:rPr>
              <a:t>sociohistórica</a:t>
            </a:r>
            <a:r>
              <a:rPr lang="es-CO" dirty="0" smtClean="0">
                <a:solidFill>
                  <a:srgbClr val="00B050"/>
                </a:solidFill>
              </a:rPr>
              <a:t> y motivación en el aula: plano </a:t>
            </a:r>
            <a:r>
              <a:rPr lang="es-CO" dirty="0" err="1" smtClean="0">
                <a:solidFill>
                  <a:srgbClr val="00B050"/>
                </a:solidFill>
              </a:rPr>
              <a:t>interpsicológico</a:t>
            </a:r>
            <a:r>
              <a:rPr lang="es-CO" dirty="0" smtClean="0">
                <a:solidFill>
                  <a:srgbClr val="00B050"/>
                </a:solidFill>
              </a:rPr>
              <a:t>  e intrapsicológico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://lh4.ggpht.com/_Km4FqMH6QkI/SoClgcaCJGI/AAAAAAAAAL4/OfR4YiKs8Z8/s512/Karla%20Carril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139952" cy="3501008"/>
          </a:xfrm>
          <a:prstGeom prst="rect">
            <a:avLst/>
          </a:prstGeom>
          <a:noFill/>
        </p:spPr>
      </p:pic>
      <p:pic>
        <p:nvPicPr>
          <p:cNvPr id="200708" name="Picture 4" descr="http://cmmariadelosangeles.files.wordpress.com/2008/10/elisha_cuthbert_3_1024x768-118133.jpeg"/>
          <p:cNvPicPr>
            <a:picLocks noChangeAspect="1" noChangeArrowheads="1"/>
          </p:cNvPicPr>
          <p:nvPr/>
        </p:nvPicPr>
        <p:blipFill>
          <a:blip r:embed="rId3" cstate="print"/>
          <a:srcRect r="44615" b="18729"/>
          <a:stretch>
            <a:fillRect/>
          </a:stretch>
        </p:blipFill>
        <p:spPr bwMode="auto">
          <a:xfrm>
            <a:off x="4427984" y="0"/>
            <a:ext cx="3960440" cy="3429000"/>
          </a:xfrm>
          <a:prstGeom prst="rect">
            <a:avLst/>
          </a:prstGeom>
          <a:noFill/>
        </p:spPr>
      </p:pic>
      <p:pic>
        <p:nvPicPr>
          <p:cNvPr id="200710" name="Picture 6" descr="http://www.audiencias.info/wp-content/uploads/2008/11/image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139952" cy="3284984"/>
          </a:xfrm>
          <a:prstGeom prst="rect">
            <a:avLst/>
          </a:prstGeom>
          <a:noFill/>
        </p:spPr>
      </p:pic>
      <p:pic>
        <p:nvPicPr>
          <p:cNvPr id="200712" name="Picture 8" descr="http://t2.gstatic.com/images?q=tbn:gMDel7KcpvZLPM:http://www.mshowtv.com.ar/david-bisbal.jpg&amp;t=1"/>
          <p:cNvPicPr>
            <a:picLocks noChangeAspect="1" noChangeArrowheads="1"/>
          </p:cNvPicPr>
          <p:nvPr/>
        </p:nvPicPr>
        <p:blipFill>
          <a:blip r:embed="rId5" cstate="print"/>
          <a:srcRect l="20755" r="13207" b="33494"/>
          <a:stretch>
            <a:fillRect/>
          </a:stretch>
        </p:blipFill>
        <p:spPr bwMode="auto">
          <a:xfrm>
            <a:off x="4139952" y="3499993"/>
            <a:ext cx="3960440" cy="33580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RECOMENDACIONES  COMO MAESTRO: </a:t>
            </a:r>
            <a:endParaRPr lang="es-CO" sz="4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</p:spPr>
        <p:txBody>
          <a:bodyPr/>
          <a:lstStyle/>
          <a:p>
            <a:r>
              <a:rPr lang="es-CO" dirty="0" smtClean="0">
                <a:solidFill>
                  <a:srgbClr val="C00000"/>
                </a:solidFill>
              </a:rPr>
              <a:t>1.</a:t>
            </a:r>
            <a:r>
              <a:rPr lang="es-CO" dirty="0" smtClean="0">
                <a:solidFill>
                  <a:srgbClr val="C00000"/>
                </a:solidFill>
              </a:rPr>
              <a:t> </a:t>
            </a:r>
            <a:r>
              <a:rPr lang="es-CO" dirty="0" smtClean="0">
                <a:solidFill>
                  <a:srgbClr val="C00000"/>
                </a:solidFill>
              </a:rPr>
              <a:t>Desarrollar el concepto de sí mismo como el de una persona autónoma 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2. Ayudar a pensar que tenemos motivos y deseos que orientan nuestra acción 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3. Facilitar que puedan verse las cosas desde el punto de vista de los demás </a:t>
            </a:r>
          </a:p>
          <a:p>
            <a:endParaRPr lang="es-CO" dirty="0"/>
          </a:p>
        </p:txBody>
      </p:sp>
      <p:pic>
        <p:nvPicPr>
          <p:cNvPr id="11266" name="Picture 2" descr="http://www.juntadeandalucia.es/empleo/recursos/material_didactico/especialidades/materialdidactico_immigracion_y_empleo/imagenes/logoempl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34" y="4581128"/>
            <a:ext cx="3245599" cy="1656184"/>
          </a:xfrm>
          <a:prstGeom prst="rect">
            <a:avLst/>
          </a:prstGeom>
          <a:noFill/>
        </p:spPr>
      </p:pic>
      <p:pic>
        <p:nvPicPr>
          <p:cNvPr id="11270" name="Picture 6" descr="http://cuidandomimundo.com/portal/wp-content/uploads/2010/01/pensar-10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1896826" cy="26769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uhu.es/auditoria_y_control_interno/imagenes_ci/interfaz/pl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333750" cy="4267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RECOMENDACIONES  COMO MAESTRO: </a:t>
            </a:r>
            <a:endParaRPr lang="es-CO" sz="4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</p:spPr>
        <p:txBody>
          <a:bodyPr/>
          <a:lstStyle/>
          <a:p>
            <a:r>
              <a:rPr lang="es-CO" dirty="0" smtClean="0">
                <a:solidFill>
                  <a:srgbClr val="002060"/>
                </a:solidFill>
              </a:rPr>
              <a:t>4.Crear </a:t>
            </a:r>
            <a:r>
              <a:rPr lang="es-CO" dirty="0" smtClean="0">
                <a:solidFill>
                  <a:srgbClr val="002060"/>
                </a:solidFill>
              </a:rPr>
              <a:t>sensación de control y autodeterminación </a:t>
            </a:r>
          </a:p>
          <a:p>
            <a:r>
              <a:rPr lang="es-CO" dirty="0" smtClean="0">
                <a:solidFill>
                  <a:srgbClr val="002060"/>
                </a:solidFill>
              </a:rPr>
              <a:t>5. Tomar conciencia de lo que significa el aprendizaje y la satisfacción interna que puede generar </a:t>
            </a:r>
          </a:p>
          <a:p>
            <a:r>
              <a:rPr lang="es-CO" dirty="0" smtClean="0">
                <a:solidFill>
                  <a:srgbClr val="002060"/>
                </a:solidFill>
              </a:rPr>
              <a:t>6. Remarcar la importancia de sentirse competente </a:t>
            </a:r>
          </a:p>
          <a:p>
            <a:endParaRPr lang="es-CO" dirty="0"/>
          </a:p>
        </p:txBody>
      </p:sp>
      <p:pic>
        <p:nvPicPr>
          <p:cNvPr id="10244" name="Picture 4" descr="http://tabio-cundinamarca.gov.co/apc-aa-files/495052435f4e494e4e4f535f30303131/Control_int._Gob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2364854" cy="27066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RECOMENDACIONES  COMO MAESTRO: </a:t>
            </a:r>
            <a:endParaRPr lang="es-CO" sz="4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6792"/>
          </a:xfrm>
        </p:spPr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7.Necesidad </a:t>
            </a:r>
            <a:r>
              <a:rPr lang="es-CO" dirty="0" smtClean="0">
                <a:solidFill>
                  <a:srgbClr val="0070C0"/>
                </a:solidFill>
              </a:rPr>
              <a:t>de seguridad y apoyo emocional por parte de los demás </a:t>
            </a:r>
          </a:p>
          <a:p>
            <a:r>
              <a:rPr lang="es-CO" dirty="0" smtClean="0">
                <a:solidFill>
                  <a:srgbClr val="0070C0"/>
                </a:solidFill>
              </a:rPr>
              <a:t>8. Comprensión racional de las metas, bajo control y reconocimiento personal </a:t>
            </a:r>
          </a:p>
          <a:p>
            <a:endParaRPr lang="es-CO" dirty="0"/>
          </a:p>
        </p:txBody>
      </p:sp>
      <p:pic>
        <p:nvPicPr>
          <p:cNvPr id="9218" name="Picture 2" descr="http://www.eurogratis.com/zq8/seguridad-informatica-computadoras.png"/>
          <p:cNvPicPr>
            <a:picLocks noChangeAspect="1" noChangeArrowheads="1"/>
          </p:cNvPicPr>
          <p:nvPr/>
        </p:nvPicPr>
        <p:blipFill>
          <a:blip r:embed="rId2" cstate="print"/>
          <a:srcRect l="20475" t="11025" r="21251" b="7076"/>
          <a:stretch>
            <a:fillRect/>
          </a:stretch>
        </p:blipFill>
        <p:spPr bwMode="auto">
          <a:xfrm rot="464159">
            <a:off x="5364088" y="3284984"/>
            <a:ext cx="2664296" cy="3384376"/>
          </a:xfrm>
          <a:prstGeom prst="rect">
            <a:avLst/>
          </a:prstGeom>
          <a:noFill/>
        </p:spPr>
      </p:pic>
      <p:pic>
        <p:nvPicPr>
          <p:cNvPr id="9220" name="Picture 4" descr="http://www.gosnet.es/productes/TIRADOR-PIEL-CON-CADENA-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2855">
            <a:off x="764532" y="3603696"/>
            <a:ext cx="2885306" cy="28853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_ZKgJWR-iFwc/SaIznHys7pI/AAAAAAAAAC4/T3HPEvo3g1E/s400/clase2.jpg"/>
          <p:cNvPicPr>
            <a:picLocks noChangeAspect="1" noChangeArrowheads="1"/>
          </p:cNvPicPr>
          <p:nvPr/>
        </p:nvPicPr>
        <p:blipFill>
          <a:blip r:embed="rId3" cstate="print"/>
          <a:srcRect l="5670" r="5501" b="7071"/>
          <a:stretch>
            <a:fillRect/>
          </a:stretch>
        </p:blipFill>
        <p:spPr bwMode="auto">
          <a:xfrm>
            <a:off x="5580112" y="0"/>
            <a:ext cx="3384376" cy="266429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077511">
            <a:off x="-425724" y="1158806"/>
            <a:ext cx="6309360" cy="199747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dirty="0" smtClean="0">
                <a:latin typeface="Bradley Hand ITC" pitchFamily="66" charset="0"/>
              </a:rPr>
              <a:t>ALGUNAS FORMAS DE MOTIVAR EN EL AULA DE CLASE: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 rot="20052663">
            <a:off x="5672471" y="2741037"/>
            <a:ext cx="2893637" cy="3319060"/>
          </a:xfrm>
        </p:spPr>
        <p:txBody>
          <a:bodyPr/>
          <a:lstStyle/>
          <a:p>
            <a:r>
              <a:rPr lang="es-CO" sz="2800" dirty="0" smtClean="0"/>
              <a:t>LA MOTIVACION </a:t>
            </a:r>
          </a:p>
          <a:p>
            <a:r>
              <a:rPr lang="es-CO" sz="2800" dirty="0" smtClean="0"/>
              <a:t>HUMANA </a:t>
            </a:r>
          </a:p>
          <a:p>
            <a:r>
              <a:rPr lang="es-CO" sz="2800" dirty="0" smtClean="0"/>
              <a:t>PARA </a:t>
            </a:r>
          </a:p>
          <a:p>
            <a:r>
              <a:rPr lang="es-CO" sz="2800" dirty="0" smtClean="0">
                <a:solidFill>
                  <a:srgbClr val="C00000"/>
                </a:solidFill>
              </a:rPr>
              <a:t>ABRAHAM MASLOW  </a:t>
            </a:r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0" y="3284984"/>
            <a:ext cx="5638800" cy="2866648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>
                <a:solidFill>
                  <a:srgbClr val="00B050"/>
                </a:solidFill>
              </a:rPr>
              <a:t>Cualquier conducta motivada, ya sea preparatoria o de consumación debe comprenderse como encausada a través de muchas necesidades básicas, que pueden expresarse o satisfacerse simultáneamente.</a:t>
            </a:r>
          </a:p>
          <a:p>
            <a:endParaRPr lang="es-CO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dirty="0" smtClean="0">
                <a:latin typeface="Bradley Hand ITC" pitchFamily="66" charset="0"/>
              </a:rPr>
              <a:t>CLASES DE </a:t>
            </a:r>
            <a:r>
              <a:rPr lang="es-CO" sz="4400" b="1" dirty="0" smtClean="0">
                <a:latin typeface="Bradley Hand ITC" pitchFamily="66" charset="0"/>
              </a:rPr>
              <a:t>NECESIDADES: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7467600" cy="3456384"/>
          </a:xfrm>
        </p:spPr>
        <p:txBody>
          <a:bodyPr/>
          <a:lstStyle/>
          <a:p>
            <a:pPr lvl="0"/>
            <a:r>
              <a:rPr lang="es-CO" dirty="0" smtClean="0">
                <a:solidFill>
                  <a:srgbClr val="C00000"/>
                </a:solidFill>
              </a:rPr>
              <a:t>Necesidades fisiológicas: es la más preponderante de todas</a:t>
            </a:r>
          </a:p>
          <a:p>
            <a:pPr lvl="0"/>
            <a:r>
              <a:rPr lang="es-CO" dirty="0" smtClean="0">
                <a:solidFill>
                  <a:srgbClr val="C00000"/>
                </a:solidFill>
              </a:rPr>
              <a:t>Necesidad de seguridad: instinto de conservación ( neurosis que aparecen por la inseguridad)</a:t>
            </a:r>
          </a:p>
          <a:p>
            <a:pPr lvl="0"/>
            <a:r>
              <a:rPr lang="es-CO" dirty="0" smtClean="0">
                <a:solidFill>
                  <a:srgbClr val="C00000"/>
                </a:solidFill>
              </a:rPr>
              <a:t>Necesidad de afecto – amor: su falta  causa desajustes y psicopatologías más</a:t>
            </a:r>
          </a:p>
          <a:p>
            <a:pPr lvl="0"/>
            <a:r>
              <a:rPr lang="es-CO" dirty="0" smtClean="0">
                <a:solidFill>
                  <a:srgbClr val="C00000"/>
                </a:solidFill>
              </a:rPr>
              <a:t>Necesidad de seguridad</a:t>
            </a:r>
          </a:p>
          <a:p>
            <a:pPr lvl="0"/>
            <a:r>
              <a:rPr lang="es-CO" dirty="0" smtClean="0">
                <a:solidFill>
                  <a:srgbClr val="C00000"/>
                </a:solidFill>
              </a:rPr>
              <a:t> Necesidad de afianzamiento</a:t>
            </a:r>
          </a:p>
          <a:p>
            <a:endParaRPr lang="es-CO" dirty="0"/>
          </a:p>
        </p:txBody>
      </p:sp>
      <p:pic>
        <p:nvPicPr>
          <p:cNvPr id="7" name="Picture 10" descr="LA0165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4437063"/>
            <a:ext cx="2448768" cy="21859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TIPS PARA MOTIVAR A NUESTROS </a:t>
            </a:r>
            <a:r>
              <a:rPr lang="es-CO" sz="4000" b="1" dirty="0" smtClean="0">
                <a:latin typeface="Bradley Hand ITC" pitchFamily="66" charset="0"/>
              </a:rPr>
              <a:t>ALUMNOS:</a:t>
            </a:r>
            <a:endParaRPr lang="es-CO" sz="4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836912"/>
          </a:xfrm>
        </p:spPr>
        <p:txBody>
          <a:bodyPr/>
          <a:lstStyle/>
          <a:p>
            <a:pPr lvl="0"/>
            <a:r>
              <a:rPr lang="es-CO" b="1" dirty="0" smtClean="0">
                <a:solidFill>
                  <a:srgbClr val="002060"/>
                </a:solidFill>
              </a:rPr>
              <a:t>Estado de ánimo del docente: saludo, reflexiones agradables …</a:t>
            </a:r>
            <a:endParaRPr lang="es-CO" dirty="0" smtClean="0">
              <a:solidFill>
                <a:srgbClr val="002060"/>
              </a:solidFill>
            </a:endParaRPr>
          </a:p>
          <a:p>
            <a:pPr lvl="0"/>
            <a:r>
              <a:rPr lang="es-CO" b="1" dirty="0" smtClean="0">
                <a:solidFill>
                  <a:srgbClr val="002060"/>
                </a:solidFill>
              </a:rPr>
              <a:t>Ambientes agradables para el aprendizaje: iluminación, disposición del aula, decoración …</a:t>
            </a:r>
            <a:endParaRPr lang="es-CO" dirty="0" smtClean="0">
              <a:solidFill>
                <a:srgbClr val="002060"/>
              </a:solidFill>
            </a:endParaRPr>
          </a:p>
          <a:p>
            <a:pPr lvl="0"/>
            <a:r>
              <a:rPr lang="es-CO" b="1" dirty="0" smtClean="0">
                <a:solidFill>
                  <a:srgbClr val="002060"/>
                </a:solidFill>
              </a:rPr>
              <a:t>Actividades de inicio durante las clases: dinámicas….</a:t>
            </a:r>
            <a:endParaRPr lang="es-CO" dirty="0" smtClean="0">
              <a:solidFill>
                <a:srgbClr val="002060"/>
              </a:solidFill>
            </a:endParaRPr>
          </a:p>
          <a:p>
            <a:endParaRPr lang="es-CO" dirty="0"/>
          </a:p>
        </p:txBody>
      </p:sp>
      <p:pic>
        <p:nvPicPr>
          <p:cNvPr id="4" name="Picture 45" descr="LC0104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4553745"/>
            <a:ext cx="2164333" cy="23042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TIPS PARA MOTIVAR NUESTROS </a:t>
            </a:r>
            <a:r>
              <a:rPr lang="es-CO" sz="4000" b="1" dirty="0" smtClean="0">
                <a:latin typeface="Bradley Hand ITC" pitchFamily="66" charset="0"/>
              </a:rPr>
              <a:t>ALUMNOS:</a:t>
            </a:r>
            <a:endParaRPr lang="es-CO" sz="4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64904"/>
          </a:xfrm>
        </p:spPr>
        <p:txBody>
          <a:bodyPr>
            <a:normAutofit lnSpcReduction="10000"/>
          </a:bodyPr>
          <a:lstStyle/>
          <a:p>
            <a:pPr lvl="0"/>
            <a:r>
              <a:rPr lang="es-CO" b="1" dirty="0" smtClean="0">
                <a:solidFill>
                  <a:srgbClr val="0070C0"/>
                </a:solidFill>
              </a:rPr>
              <a:t>Material interesante y actividades atractivas</a:t>
            </a:r>
            <a:endParaRPr lang="es-CO" dirty="0" smtClean="0">
              <a:solidFill>
                <a:srgbClr val="0070C0"/>
              </a:solidFill>
            </a:endParaRPr>
          </a:p>
          <a:p>
            <a:pPr lvl="0"/>
            <a:r>
              <a:rPr lang="es-CO" b="1" dirty="0" smtClean="0">
                <a:solidFill>
                  <a:srgbClr val="0070C0"/>
                </a:solidFill>
              </a:rPr>
              <a:t>Un maestro dinámico que tenga control del espacio y las actividades que se desarrollan.</a:t>
            </a:r>
            <a:endParaRPr lang="es-CO" dirty="0" smtClean="0">
              <a:solidFill>
                <a:srgbClr val="0070C0"/>
              </a:solidFill>
            </a:endParaRPr>
          </a:p>
          <a:p>
            <a:pPr lvl="0"/>
            <a:r>
              <a:rPr lang="es-CO" b="1" dirty="0" smtClean="0">
                <a:solidFill>
                  <a:srgbClr val="0070C0"/>
                </a:solidFill>
              </a:rPr>
              <a:t>Un maestro que hable fuerte que se le escuche y tan suave que imparta ternura y confianza</a:t>
            </a:r>
            <a:endParaRPr lang="es-CO" dirty="0" smtClean="0">
              <a:solidFill>
                <a:srgbClr val="0070C0"/>
              </a:solidFill>
            </a:endParaRPr>
          </a:p>
          <a:p>
            <a:endParaRPr lang="es-CO" dirty="0"/>
          </a:p>
        </p:txBody>
      </p:sp>
      <p:pic>
        <p:nvPicPr>
          <p:cNvPr id="4" name="Picture 22" descr="LA0191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4221088"/>
            <a:ext cx="1828800" cy="21859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4000" b="1" dirty="0" smtClean="0">
                <a:latin typeface="Bradley Hand ITC" pitchFamily="66" charset="0"/>
              </a:rPr>
              <a:t>TIPS PARA MOTIVAR NUESTROS </a:t>
            </a:r>
            <a:r>
              <a:rPr lang="es-CO" sz="4000" b="1" dirty="0" smtClean="0">
                <a:latin typeface="Bradley Hand ITC" pitchFamily="66" charset="0"/>
              </a:rPr>
              <a:t>ALUMNOS:</a:t>
            </a:r>
            <a:endParaRPr lang="es-CO" sz="40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2116832"/>
          </a:xfrm>
        </p:spPr>
        <p:txBody>
          <a:bodyPr/>
          <a:lstStyle/>
          <a:p>
            <a:pPr lvl="0"/>
            <a:r>
              <a:rPr lang="es-CO" b="1" dirty="0" smtClean="0">
                <a:solidFill>
                  <a:srgbClr val="00B050"/>
                </a:solidFill>
              </a:rPr>
              <a:t>Retroalimentación permanente</a:t>
            </a:r>
            <a:endParaRPr lang="es-CO" dirty="0" smtClean="0">
              <a:solidFill>
                <a:srgbClr val="00B050"/>
              </a:solidFill>
            </a:endParaRPr>
          </a:p>
          <a:p>
            <a:pPr lvl="0"/>
            <a:r>
              <a:rPr lang="es-CO" b="1" dirty="0" smtClean="0">
                <a:solidFill>
                  <a:srgbClr val="00B050"/>
                </a:solidFill>
              </a:rPr>
              <a:t>Acompañamiento tanto desde lo académico, como lo familiar y personal del niñ@</a:t>
            </a:r>
            <a:endParaRPr lang="es-CO" dirty="0" smtClean="0">
              <a:solidFill>
                <a:srgbClr val="00B050"/>
              </a:solidFill>
            </a:endParaRPr>
          </a:p>
          <a:p>
            <a:pPr lvl="0"/>
            <a:r>
              <a:rPr lang="es-CO" b="1" dirty="0" smtClean="0">
                <a:solidFill>
                  <a:srgbClr val="00B050"/>
                </a:solidFill>
              </a:rPr>
              <a:t>Un maestro que valore tanto los aciertos como los errores.</a:t>
            </a:r>
            <a:endParaRPr lang="es-CO" dirty="0" smtClean="0">
              <a:solidFill>
                <a:srgbClr val="00B050"/>
              </a:solidFill>
            </a:endParaRPr>
          </a:p>
          <a:p>
            <a:endParaRPr lang="es-CO" dirty="0"/>
          </a:p>
        </p:txBody>
      </p:sp>
      <p:pic>
        <p:nvPicPr>
          <p:cNvPr id="4" name="Picture 21" descr="LA0186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4149080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0" y="260648"/>
            <a:ext cx="5338936" cy="5386610"/>
          </a:xfrm>
        </p:spPr>
        <p:txBody>
          <a:bodyPr>
            <a:normAutofit fontScale="90000"/>
          </a:bodyPr>
          <a:lstStyle/>
          <a:p>
            <a:r>
              <a:rPr lang="es-CO" sz="3600" dirty="0" smtClean="0"/>
              <a:t>			</a:t>
            </a:r>
            <a:r>
              <a:rPr lang="es-CO" sz="3600" dirty="0" smtClean="0"/>
              <a:t> 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4400" dirty="0" smtClean="0"/>
              <a:t/>
            </a:r>
            <a:br>
              <a:rPr lang="es-CO" sz="4400" dirty="0" smtClean="0"/>
            </a:br>
            <a:r>
              <a:rPr lang="es-CO" sz="4400" dirty="0" smtClean="0"/>
              <a:t>Y HAZ DE TU TAREA DE ENSEÑAR UNA CATEDRA DE PLACER 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5" name="Picture 5" descr="30X25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844824"/>
            <a:ext cx="2374900" cy="3041204"/>
          </a:xfrm>
          <a:prstGeom prst="rect">
            <a:avLst/>
          </a:prstGeom>
          <a:noFill/>
        </p:spPr>
      </p:pic>
      <p:pic>
        <p:nvPicPr>
          <p:cNvPr id="6" name="Picture 7" descr="30X2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4293096"/>
            <a:ext cx="2939653" cy="223224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23529" y="444410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Gracias: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739408" cy="652934"/>
          </a:xfrm>
        </p:spPr>
        <p:txBody>
          <a:bodyPr>
            <a:noAutofit/>
          </a:bodyPr>
          <a:lstStyle/>
          <a:p>
            <a:pPr algn="ctr"/>
            <a:r>
              <a:rPr lang="es-CO" sz="4800" dirty="0" smtClean="0">
                <a:latin typeface="Bradley Hand ITC" pitchFamily="66" charset="0"/>
              </a:rPr>
              <a:t>MOTIVACIÓN</a:t>
            </a:r>
            <a:endParaRPr lang="es-CO" sz="4800" dirty="0"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6597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CO" dirty="0" smtClean="0"/>
          </a:p>
          <a:p>
            <a:r>
              <a:rPr lang="es-ES" b="1" dirty="0" smtClean="0">
                <a:solidFill>
                  <a:srgbClr val="C00000"/>
                </a:solidFill>
              </a:rPr>
              <a:t>INVESTIGATIONS.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The work conducted by Gardner in the area of motivation was largely influenced by </a:t>
            </a:r>
            <a:r>
              <a:rPr lang="en-US" sz="2400" dirty="0" err="1" smtClean="0">
                <a:solidFill>
                  <a:srgbClr val="C00000"/>
                </a:solidFill>
              </a:rPr>
              <a:t>Mowrer</a:t>
            </a:r>
            <a:r>
              <a:rPr lang="en-US" sz="2400" dirty="0" smtClean="0">
                <a:solidFill>
                  <a:srgbClr val="C00000"/>
                </a:solidFill>
              </a:rPr>
              <a:t> (1950, cited in Larson-Freeman and Long 1994),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They proposed that a child's success when learning a first language could be attributed to the desire to gain identity within the family unit and then the wider language community improving their self confidence between friends and school mates.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 Gardner (1982), in his socio-educational model, identified a number of factors which are interrelated when learning a second language</a:t>
            </a:r>
            <a:endParaRPr lang="es-ES" sz="2400" dirty="0" smtClean="0">
              <a:solidFill>
                <a:srgbClr val="C00000"/>
              </a:solidFill>
            </a:endParaRPr>
          </a:p>
          <a:p>
            <a:r>
              <a:rPr lang="es-CO" dirty="0" smtClean="0"/>
              <a:t>ESCAÑO, José; y María GIL DE LA SERNA (1992): </a:t>
            </a:r>
            <a:r>
              <a:rPr lang="es-CO" i="1" dirty="0" smtClean="0">
                <a:hlinkClick r:id="rId2"/>
              </a:rPr>
              <a:t>Cómo se </a:t>
            </a:r>
            <a:r>
              <a:rPr lang="es-CO" i="1" dirty="0" smtClean="0">
                <a:solidFill>
                  <a:srgbClr val="00B050"/>
                </a:solidFill>
                <a:hlinkClick r:id="rId2"/>
              </a:rPr>
              <a:t>aprende y cómo se enseña</a:t>
            </a:r>
            <a:r>
              <a:rPr lang="es-CO" dirty="0" smtClean="0">
                <a:solidFill>
                  <a:srgbClr val="00B050"/>
                </a:solidFill>
                <a:hlinkClick r:id="rId2"/>
              </a:rPr>
              <a:t>.</a:t>
            </a:r>
            <a:r>
              <a:rPr lang="es-CO" dirty="0" smtClean="0">
                <a:solidFill>
                  <a:srgbClr val="00B050"/>
                </a:solidFill>
              </a:rPr>
              <a:t> </a:t>
            </a:r>
            <a:r>
              <a:rPr lang="es-CO" dirty="0" smtClean="0"/>
              <a:t>Barcelona: </a:t>
            </a:r>
            <a:r>
              <a:rPr lang="es-CO" dirty="0" err="1" smtClean="0"/>
              <a:t>Horsori</a:t>
            </a:r>
            <a:r>
              <a:rPr lang="es-CO" dirty="0" smtClean="0"/>
              <a:t>, 1992; </a:t>
            </a:r>
            <a:r>
              <a:rPr lang="es-CO" dirty="0" smtClean="0">
                <a:hlinkClick r:id="rId3" action="ppaction://hlinkfile"/>
              </a:rPr>
              <a:t>ISBN 84-85840-17-8</a:t>
            </a:r>
            <a:r>
              <a:rPr lang="es-CO" dirty="0" smtClean="0"/>
              <a:t>.</a:t>
            </a:r>
          </a:p>
          <a:p>
            <a:r>
              <a:rPr lang="es-CO" dirty="0" smtClean="0"/>
              <a:t>POZO, Juan Ignacio; y Nora SCHEUER (2006): </a:t>
            </a:r>
            <a:r>
              <a:rPr lang="es-CO" i="1" dirty="0" smtClean="0">
                <a:hlinkClick r:id="rId4"/>
              </a:rPr>
              <a:t>Nuevas formas de pensar la enseñanza y el aprendizaje: las concepciones de profesores y alumnos</a:t>
            </a:r>
            <a:endParaRPr lang="es-CO" dirty="0" smtClean="0"/>
          </a:p>
          <a:p>
            <a:endParaRPr lang="es-CO" sz="1700" dirty="0" smtClean="0"/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9458791" flipV="1">
            <a:off x="986106" y="1010327"/>
            <a:ext cx="7183259" cy="4903612"/>
          </a:xfrm>
        </p:spPr>
        <p:txBody>
          <a:bodyPr>
            <a:normAutofit fontScale="92500"/>
          </a:bodyPr>
          <a:lstStyle/>
          <a:p>
            <a:r>
              <a:rPr lang="es-CO" sz="3800" dirty="0" smtClean="0">
                <a:solidFill>
                  <a:srgbClr val="002060"/>
                </a:solidFill>
                <a:latin typeface="Bradley Hand ITC" pitchFamily="66" charset="0"/>
              </a:rPr>
              <a:t>DESDE EL DESAYUNO SE SABE LO QUE VA A SER EL AMUERZO.</a:t>
            </a:r>
          </a:p>
          <a:p>
            <a:endParaRPr lang="es-CO" sz="38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r>
              <a:rPr lang="es-CO" sz="3800" dirty="0" smtClean="0">
                <a:solidFill>
                  <a:srgbClr val="002060"/>
                </a:solidFill>
                <a:latin typeface="Bradley Hand ITC" pitchFamily="66" charset="0"/>
              </a:rPr>
              <a:t>LA PRIMERA IMPRESIÓN ES LA QUE CUENTA</a:t>
            </a:r>
          </a:p>
          <a:p>
            <a:endParaRPr lang="es-CO" sz="38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endParaRPr lang="es-CO" sz="3800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r>
              <a:rPr lang="es-CO" sz="3800" dirty="0" smtClean="0">
                <a:solidFill>
                  <a:srgbClr val="002060"/>
                </a:solidFill>
                <a:latin typeface="Bradley Hand ITC" pitchFamily="66" charset="0"/>
              </a:rPr>
              <a:t>TODO ENTRA POR LOS OJOS</a:t>
            </a:r>
          </a:p>
          <a:p>
            <a:endParaRPr lang="es-CO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CO" sz="3200" dirty="0" smtClean="0"/>
          </a:p>
          <a:p>
            <a:endParaRPr lang="es-CO" sz="3200" dirty="0" smtClean="0"/>
          </a:p>
          <a:p>
            <a:endParaRPr lang="es-CO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370982">
            <a:off x="0" y="332656"/>
            <a:ext cx="9144000" cy="1858218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 smtClean="0">
                <a:latin typeface="Bradley Hand ITC" pitchFamily="66" charset="0"/>
              </a:rPr>
              <a:t>MOTIVACIÓN ESCOLAR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4800" dirty="0" smtClean="0"/>
              <a:t>definiciones</a:t>
            </a:r>
            <a:endParaRPr lang="es-CO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3212976"/>
            <a:ext cx="7467600" cy="3240360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002060"/>
                </a:solidFill>
              </a:rPr>
              <a:t>Impulso que lleva a la persona a actuar de determinada manera, es decir que da origen a un comportamiento especifico, generado internamente por procesos mentales del individuo</a:t>
            </a:r>
            <a:endParaRPr lang="es-CO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05064"/>
            <a:ext cx="7467600" cy="2664296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4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Comic Sans MS" pitchFamily="66" charset="0"/>
              </a:rPr>
              <a:t>Es el </a:t>
            </a:r>
            <a:r>
              <a:rPr lang="es-CO" sz="4400" dirty="0" smtClean="0">
                <a:solidFill>
                  <a:srgbClr val="0000FF"/>
                </a:solidFill>
                <a:latin typeface="Comic Sans MS" pitchFamily="66" charset="0"/>
              </a:rPr>
              <a:t>deseo</a:t>
            </a:r>
            <a:r>
              <a:rPr lang="en-US" sz="4400" dirty="0" smtClean="0">
                <a:solidFill>
                  <a:srgbClr val="0000FF"/>
                </a:solidFill>
                <a:latin typeface="Comic Sans MS" pitchFamily="66" charset="0"/>
              </a:rPr>
              <a:t> de alcazar </a:t>
            </a:r>
            <a:r>
              <a:rPr lang="es-CO" sz="4400" dirty="0" smtClean="0">
                <a:solidFill>
                  <a:srgbClr val="0000FF"/>
                </a:solidFill>
                <a:latin typeface="Comic Sans MS" pitchFamily="66" charset="0"/>
              </a:rPr>
              <a:t>una</a:t>
            </a:r>
            <a:r>
              <a:rPr lang="en-US" sz="4400" dirty="0" smtClean="0">
                <a:solidFill>
                  <a:srgbClr val="0000FF"/>
                </a:solidFill>
                <a:latin typeface="Comic Sans MS" pitchFamily="66" charset="0"/>
              </a:rPr>
              <a:t> meta </a:t>
            </a:r>
            <a:r>
              <a:rPr lang="es-CO" sz="4400" dirty="0" smtClean="0">
                <a:solidFill>
                  <a:srgbClr val="0000FF"/>
                </a:solidFill>
                <a:latin typeface="Comic Sans MS" pitchFamily="66" charset="0"/>
              </a:rPr>
              <a:t>combinado</a:t>
            </a:r>
            <a:r>
              <a:rPr lang="en-US" sz="4400" dirty="0" smtClean="0">
                <a:solidFill>
                  <a:srgbClr val="0000FF"/>
                </a:solidFill>
                <a:latin typeface="Comic Sans MS" pitchFamily="66" charset="0"/>
              </a:rPr>
              <a:t> con la </a:t>
            </a:r>
            <a:r>
              <a:rPr lang="es-CO" sz="4400" dirty="0" smtClean="0">
                <a:solidFill>
                  <a:srgbClr val="0000FF"/>
                </a:solidFill>
                <a:latin typeface="Comic Sans MS" pitchFamily="66" charset="0"/>
              </a:rPr>
              <a:t>disposición</a:t>
            </a:r>
            <a:r>
              <a:rPr lang="en-US" sz="4400" dirty="0" smtClean="0">
                <a:solidFill>
                  <a:srgbClr val="0000FF"/>
                </a:solidFill>
                <a:latin typeface="Comic Sans MS" pitchFamily="66" charset="0"/>
              </a:rPr>
              <a:t> total  Para trabajar 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5842" name="Picture 2" descr="http://www.cv-resume.org/curriculumvitae/blog/wp-content/uploads/2009/04/nuevas_metas.jpg"/>
          <p:cNvPicPr>
            <a:picLocks noChangeAspect="1" noChangeArrowheads="1"/>
          </p:cNvPicPr>
          <p:nvPr/>
        </p:nvPicPr>
        <p:blipFill>
          <a:blip r:embed="rId2" cstate="print"/>
          <a:srcRect l="39443"/>
          <a:stretch>
            <a:fillRect/>
          </a:stretch>
        </p:blipFill>
        <p:spPr bwMode="auto">
          <a:xfrm>
            <a:off x="5940152" y="980728"/>
            <a:ext cx="2653308" cy="2524126"/>
          </a:xfrm>
          <a:prstGeom prst="wedgeEllipseCallout">
            <a:avLst>
              <a:gd name="adj1" fmla="val -20334"/>
              <a:gd name="adj2" fmla="val 63025"/>
            </a:avLst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35844" name="Picture 4" descr="http://www.b2d-world.org/wp-content/uploads/2010/05/M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3810000" cy="253365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996952"/>
            <a:ext cx="7467600" cy="3861048"/>
          </a:xfrm>
        </p:spPr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0070C0"/>
                </a:solidFill>
              </a:rPr>
              <a:t>Es la sensación de felicidad y placer que expresa un individuo al hacer o aprender algo, especialmente cuando están involucrados algunos intereses personales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4818" name="Picture 2" descr="http://3.bp.blogspot.com/_JllfB7shTg0/R7zRkw5VNjI/AAAAAAAAAnI/hxketM1gRyw/s400/Felicidad.jpg"/>
          <p:cNvPicPr>
            <a:picLocks noChangeAspect="1" noChangeArrowheads="1"/>
          </p:cNvPicPr>
          <p:nvPr/>
        </p:nvPicPr>
        <p:blipFill>
          <a:blip r:embed="rId2" cstate="print"/>
          <a:srcRect l="41579" t="22651" r="41411" b="32046"/>
          <a:stretch>
            <a:fillRect/>
          </a:stretch>
        </p:blipFill>
        <p:spPr bwMode="auto">
          <a:xfrm rot="20533949">
            <a:off x="663101" y="405757"/>
            <a:ext cx="2016224" cy="2368263"/>
          </a:xfrm>
          <a:prstGeom prst="rect">
            <a:avLst/>
          </a:prstGeom>
          <a:noFill/>
        </p:spPr>
      </p:pic>
      <p:pic>
        <p:nvPicPr>
          <p:cNvPr id="34820" name="Picture 4" descr="http://bp0.blogger.com/_AJID7rL6zXM/RvXQRL0hXNI/AAAAAAAABNs/xzWcwLWwz4I/s400/susur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8269">
            <a:off x="5506040" y="402495"/>
            <a:ext cx="2945904" cy="2708920"/>
          </a:xfrm>
          <a:prstGeom prst="rect">
            <a:avLst/>
          </a:prstGeom>
          <a:noFill/>
        </p:spPr>
      </p:pic>
      <p:pic>
        <p:nvPicPr>
          <p:cNvPr id="34822" name="Picture 6" descr="http://sp2.fotolog.com/photo/18/51/10/todoo_porvs/1229523492708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265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ducaccioncritica.files.wordpress.com/2010/05/motivacion.gif?w=254&amp;h=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2419350" cy="21240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6192688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600" dirty="0" smtClean="0">
                <a:latin typeface="Comic Sans MS" pitchFamily="66" charset="0"/>
              </a:rPr>
              <a:t/>
            </a:r>
            <a:br>
              <a:rPr lang="es-CO" sz="6600" dirty="0" smtClean="0">
                <a:latin typeface="Comic Sans MS" pitchFamily="66" charset="0"/>
              </a:rPr>
            </a:br>
            <a:r>
              <a:rPr lang="es-CO" sz="6000" dirty="0" smtClean="0">
                <a:latin typeface="Comic Sans MS" pitchFamily="66" charset="0"/>
              </a:rPr>
              <a:t/>
            </a:r>
            <a:br>
              <a:rPr lang="es-CO" sz="6000" dirty="0" smtClean="0">
                <a:latin typeface="Comic Sans MS" pitchFamily="66" charset="0"/>
              </a:rPr>
            </a:br>
            <a:r>
              <a:rPr lang="es-CO" sz="6000" dirty="0" smtClean="0">
                <a:latin typeface="Comic Sans MS" pitchFamily="66" charset="0"/>
              </a:rPr>
              <a:t/>
            </a:r>
            <a:br>
              <a:rPr lang="es-CO" sz="6000" dirty="0" smtClean="0">
                <a:latin typeface="Comic Sans MS" pitchFamily="66" charset="0"/>
              </a:rPr>
            </a:br>
            <a:r>
              <a:rPr lang="es-CO" sz="6000" dirty="0" smtClean="0">
                <a:latin typeface="Comic Sans MS" pitchFamily="66" charset="0"/>
              </a:rPr>
              <a:t>Tipos de motivación</a:t>
            </a:r>
            <a:br>
              <a:rPr lang="es-CO" sz="6000" dirty="0" smtClean="0">
                <a:latin typeface="Comic Sans MS" pitchFamily="66" charset="0"/>
              </a:rPr>
            </a:br>
            <a:r>
              <a:rPr lang="es-CO" sz="6000" dirty="0" smtClean="0">
                <a:latin typeface="Comic Sans MS" pitchFamily="66" charset="0"/>
              </a:rPr>
              <a:t/>
            </a:r>
            <a:br>
              <a:rPr lang="es-CO" sz="6000" dirty="0" smtClean="0">
                <a:latin typeface="Comic Sans MS" pitchFamily="66" charset="0"/>
              </a:rPr>
            </a:br>
            <a:r>
              <a:rPr lang="es-CO" sz="6000" dirty="0" smtClean="0">
                <a:latin typeface="Comic Sans MS" pitchFamily="66" charset="0"/>
              </a:rPr>
              <a:t>extrínseca</a:t>
            </a:r>
            <a:br>
              <a:rPr lang="es-CO" sz="6000" dirty="0" smtClean="0">
                <a:latin typeface="Comic Sans MS" pitchFamily="66" charset="0"/>
              </a:rPr>
            </a:br>
            <a:r>
              <a:rPr lang="es-CO" sz="6000" dirty="0" smtClean="0">
                <a:latin typeface="Comic Sans MS" pitchFamily="66" charset="0"/>
              </a:rPr>
              <a:t>intrínseca</a:t>
            </a:r>
            <a:br>
              <a:rPr lang="es-CO" sz="6000" dirty="0" smtClean="0">
                <a:latin typeface="Comic Sans MS" pitchFamily="66" charset="0"/>
              </a:rPr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3796" name="Picture 4" descr="http://www.grupoeducare.com/blog/UserFiles/Image/Intellectus/moti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2520280" cy="2051372"/>
          </a:xfrm>
          <a:prstGeom prst="rect">
            <a:avLst/>
          </a:prstGeom>
          <a:noFill/>
        </p:spPr>
      </p:pic>
      <p:pic>
        <p:nvPicPr>
          <p:cNvPr id="33798" name="Picture 6" descr="http://www.positivekids.es/imagenes/decor/img_intelectu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376264" cy="2283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9448"/>
            <a:ext cx="7467600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7300" b="1" dirty="0" smtClean="0">
                <a:latin typeface="Bradley Hand ITC" pitchFamily="66" charset="0"/>
              </a:rPr>
              <a:t>motivación extrínseca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>
                <a:solidFill>
                  <a:srgbClr val="0070C0"/>
                </a:solidFill>
                <a:latin typeface="+mn-lt"/>
              </a:rPr>
              <a:t>provocado por estímulos externos: El sistema cognitivo de cada persona, está profundamente influido por su ambiente físico, su entorno social y afectivo. sus necesidades y experiencias anteriores ejercen gran influencia en los deseos</a:t>
            </a:r>
            <a:r>
              <a:rPr lang="es-CO" dirty="0" smtClean="0"/>
              <a:t>.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Picture 4" descr="http://www.grupoeducare.com/blog/UserFiles/Image/Intellectus/moti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520280" cy="20513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1">
      <a:dk1>
        <a:srgbClr val="000000"/>
      </a:dk1>
      <a:lt1>
        <a:srgbClr val="E2AFD8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643</TotalTime>
  <Words>1155</Words>
  <Application>Microsoft Office PowerPoint</Application>
  <PresentationFormat>Presentación en pantalla (4:3)</PresentationFormat>
  <Paragraphs>133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Mirador</vt:lpstr>
      <vt:lpstr>Diapositiva 1</vt:lpstr>
      <vt:lpstr>Diapositiva 2</vt:lpstr>
      <vt:lpstr>Diapositiva 3</vt:lpstr>
      <vt:lpstr>Diapositiva 4</vt:lpstr>
      <vt:lpstr>MOTIVACIÓN ESCOLAR definiciones</vt:lpstr>
      <vt:lpstr> Es el deseo de alcazar una meta combinado con la disposición total  Para trabajar  </vt:lpstr>
      <vt:lpstr>Es la sensación de felicidad y placer que expresa un individuo al hacer o aprender algo, especialmente cuando están involucrados algunos intereses personales </vt:lpstr>
      <vt:lpstr>                                Tipos de motivación  extrínseca intrínseca      </vt:lpstr>
      <vt:lpstr>motivación extrínseca   provocado por estímulos externos: El sistema cognitivo de cada persona, está profundamente influido por su ambiente físico, su entorno social y afectivo. sus necesidades y experiencias anteriores ejercen gran influencia en los deseos.   </vt:lpstr>
      <vt:lpstr>Motivación intrínseca </vt:lpstr>
      <vt:lpstr>En la motivación se perciben tres Elementos</vt:lpstr>
      <vt:lpstr>Diapositiva 12</vt:lpstr>
      <vt:lpstr>MOTIVACIÓN HACIA EL APRENDIZAJE</vt:lpstr>
      <vt:lpstr>LA ATENCIÓN</vt:lpstr>
      <vt:lpstr>LA MEMORIA</vt:lpstr>
      <vt:lpstr>Diapositiva 16</vt:lpstr>
      <vt:lpstr>COMUNICACIÓN</vt:lpstr>
      <vt:lpstr>MOTIVACIÓN EN EL AULA  </vt:lpstr>
      <vt:lpstr>MOTIVACIÓN ANTES</vt:lpstr>
      <vt:lpstr>MOTIVACIÓN ANTES</vt:lpstr>
      <vt:lpstr>MOTIVACIÓN ANTES</vt:lpstr>
      <vt:lpstr>MOTIVACIÓN ANTES</vt:lpstr>
      <vt:lpstr>Manejo de la motivación durante: </vt:lpstr>
      <vt:lpstr>Manejo de la motivación durante: </vt:lpstr>
      <vt:lpstr>Manejo de la motivación durante: </vt:lpstr>
      <vt:lpstr>Manejo de la motivación "después": </vt:lpstr>
      <vt:lpstr>Manejo de la motivación "después": </vt:lpstr>
      <vt:lpstr>ACCIONES EXTERNAS</vt:lpstr>
      <vt:lpstr>MODELOS TEÓRICOS DE LA MOTIVACIÓN EN EL AULA</vt:lpstr>
      <vt:lpstr>RECOMENDACIONES  COMO MAESTRO: </vt:lpstr>
      <vt:lpstr>RECOMENDACIONES  COMO MAESTRO: </vt:lpstr>
      <vt:lpstr>RECOMENDACIONES  COMO MAESTRO: </vt:lpstr>
      <vt:lpstr>ALGUNAS FORMAS DE MOTIVAR EN EL AULA DE CLASE: </vt:lpstr>
      <vt:lpstr>CLASES DE NECESIDADES: </vt:lpstr>
      <vt:lpstr>TIPS PARA MOTIVAR A NUESTROS ALUMNOS:</vt:lpstr>
      <vt:lpstr>TIPS PARA MOTIVAR NUESTROS ALUMNOS:</vt:lpstr>
      <vt:lpstr>TIPS PARA MOTIVAR NUESTROS ALUMNOS:</vt:lpstr>
      <vt:lpstr>      Y HAZ DE TU TAREA DE ENSEÑAR UNA CATEDRA DE PLACER      </vt:lpstr>
      <vt:lpstr>MOTIVACIÓN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figueroa</dc:creator>
  <cp:lastModifiedBy>figueroa</cp:lastModifiedBy>
  <cp:revision>11</cp:revision>
  <dcterms:created xsi:type="dcterms:W3CDTF">2010-10-20T22:28:57Z</dcterms:created>
  <dcterms:modified xsi:type="dcterms:W3CDTF">2010-10-22T23:37:30Z</dcterms:modified>
</cp:coreProperties>
</file>